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2" r:id="rId2"/>
    <p:sldMasterId id="2147483684" r:id="rId3"/>
    <p:sldMasterId id="2147483708" r:id="rId4"/>
    <p:sldMasterId id="2147483720" r:id="rId5"/>
  </p:sldMasterIdLst>
  <p:sldIdLst>
    <p:sldId id="258" r:id="rId6"/>
    <p:sldId id="260" r:id="rId7"/>
    <p:sldId id="259" r:id="rId8"/>
    <p:sldId id="262" r:id="rId9"/>
    <p:sldId id="266" r:id="rId10"/>
    <p:sldId id="263" r:id="rId11"/>
  </p:sldIdLst>
  <p:sldSz cx="12192000" cy="6858000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59" d="100"/>
          <a:sy n="59" d="100"/>
        </p:scale>
        <p:origin x="94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1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38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663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77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197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022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691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454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809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764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31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448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71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540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276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609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3549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3002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45638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4807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7637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2821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3757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305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3091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5334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6295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6540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7161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820330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7885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309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4663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9943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9922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596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7797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8003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2131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3098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1480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7731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7749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3048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30465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077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8723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507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7676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0912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9890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03837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1836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5510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DFDCB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796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rtl="0"/>
            <a:fld id="{B6F15528-21DE-4FAA-801E-634DDDAF4B2B}" type="slidenum">
              <a:rPr lang="en-US" smtClean="0"/>
              <a:pPr rtl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rtl="0"/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rtl="0"/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 rtl="0"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600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rtl="0"/>
            <a:fld id="{B6F15528-21DE-4FAA-801E-634DDDAF4B2B}" type="slidenum">
              <a:rPr lang="en-US" smtClean="0"/>
              <a:pPr rtl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rtl="0"/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rtl="0"/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 rtl="0"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69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rtl="0"/>
            <a:fld id="{B6F15528-21DE-4FAA-801E-634DDDAF4B2B}" type="slidenum">
              <a:rPr lang="en-US" smtClean="0"/>
              <a:pPr rtl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rtl="0"/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rtl="0"/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 rtl="0"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rtl="0"/>
            <a:fld id="{B6F15528-21DE-4FAA-801E-634DDDAF4B2B}" type="slidenum">
              <a:rPr lang="en-US" smtClean="0"/>
              <a:pPr rtl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rtl="0"/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rtl="0"/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 rtl="0"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68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rtl="0"/>
            <a:fld id="{B6F15528-21DE-4FAA-801E-634DDDAF4B2B}" type="slidenum">
              <a:rPr lang="en-US" smtClean="0"/>
              <a:pPr rtl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rtl="0"/>
            <a:endParaRPr lang="en-US">
              <a:solidFill>
                <a:srgbClr val="DFDCB7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rtl="0"/>
            <a:fld id="{1D8BD707-D9CF-40AE-B4C6-C98DA3205C09}" type="datetimeFigureOut">
              <a:rPr lang="en-US" smtClean="0">
                <a:solidFill>
                  <a:srgbClr val="DFDCB7"/>
                </a:solidFill>
              </a:rPr>
              <a:pPr rtl="0"/>
              <a:t>7/16/2025</a:t>
            </a:fld>
            <a:endParaRPr lang="en-US">
              <a:solidFill>
                <a:srgbClr val="DFDC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609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zh.zandieh@uswr.ac.i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1684019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 2023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194560"/>
            <a:ext cx="8615680" cy="3444240"/>
          </a:xfrm>
        </p:spPr>
        <p:txBody>
          <a:bodyPr>
            <a:normAutofit/>
          </a:bodyPr>
          <a:lstStyle/>
          <a:p>
            <a:pPr lvl="0">
              <a:buClr>
                <a:srgbClr val="A9A57C"/>
              </a:buClr>
            </a:pPr>
            <a:r>
              <a:rPr lang="en-US" sz="1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Dr. Zhale </a:t>
            </a:r>
            <a:r>
              <a:rPr lang="en-US" sz="14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Zandieh</a:t>
            </a:r>
            <a:r>
              <a:rPr lang="en-US" sz="1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lvl="0">
              <a:buClr>
                <a:srgbClr val="A9A57C"/>
              </a:buClr>
            </a:pPr>
            <a:r>
              <a:rPr lang="en-US" sz="1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Assistant Professor of Geriatric Medicine, MD,</a:t>
            </a:r>
          </a:p>
          <a:p>
            <a:pPr lvl="0">
              <a:buClr>
                <a:srgbClr val="A9A57C"/>
              </a:buClr>
            </a:pPr>
            <a:r>
              <a:rPr lang="en-US" sz="1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 Department of Gerontology,</a:t>
            </a:r>
          </a:p>
          <a:p>
            <a:pPr lvl="0">
              <a:buClr>
                <a:srgbClr val="A9A57C"/>
              </a:buClr>
            </a:pPr>
            <a:r>
              <a:rPr lang="en-US" sz="1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University of Social Welfare and Rehabilitation Sciences, Tehran, Iran.</a:t>
            </a:r>
            <a:endParaRPr lang="en-US" sz="1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lvl="0">
              <a:buClr>
                <a:srgbClr val="A9A57C"/>
              </a:buClr>
            </a:pPr>
            <a:r>
              <a:rPr lang="en-US" sz="1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E-mail :  </a:t>
            </a:r>
            <a:r>
              <a:rPr lang="en-US" sz="1400" i="1" dirty="0">
                <a:solidFill>
                  <a:srgbClr val="1155CC"/>
                </a:solidFill>
                <a:latin typeface="Times New Roman" panose="02020603050405020304" pitchFamily="18" charset="0"/>
                <a:hlinkClick r:id="rId2"/>
              </a:rPr>
              <a:t>zh.zandieh@uswr.ac.ir</a:t>
            </a:r>
            <a:r>
              <a:rPr lang="en-US" sz="1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  </a:t>
            </a:r>
            <a:endParaRPr lang="en-US" sz="1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lvl="0">
              <a:buClr>
                <a:srgbClr val="A9A57C"/>
              </a:buClr>
            </a:pPr>
            <a:r>
              <a:rPr lang="en-US" sz="1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Mob: +98-9188307064</a:t>
            </a:r>
            <a:endParaRPr lang="en-US" sz="1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lvl="0" rtl="1">
              <a:spcAft>
                <a:spcPts val="1200"/>
              </a:spcAft>
              <a:buClr>
                <a:srgbClr val="A9A57C"/>
              </a:buClr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endParaRPr lang="en-US" sz="1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1026" name="Picture 2" descr="home fall prevention checklist for older adul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040" y="3141368"/>
            <a:ext cx="4776716" cy="358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72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7620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Balance and Gait Impairments and Falling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Over one-third of community-dwelling persons over age 65 fall every year </a:t>
            </a:r>
          </a:p>
          <a:p>
            <a:r>
              <a:rPr lang="en-US" dirty="0"/>
              <a:t>functional and mobility decline </a:t>
            </a:r>
            <a:br>
              <a:rPr lang="en-US" dirty="0"/>
            </a:b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/>
              <a:t>Three screening questions</a:t>
            </a:r>
            <a:endParaRPr lang="en-US" dirty="0"/>
          </a:p>
          <a:p>
            <a:r>
              <a:rPr lang="en-US" dirty="0"/>
              <a:t> initial visit and annually,</a:t>
            </a:r>
          </a:p>
          <a:p>
            <a:pPr marL="571500" indent="-457200">
              <a:buFont typeface="+mj-lt"/>
              <a:buAutoNum type="arabicPeriod"/>
            </a:pPr>
            <a:r>
              <a:rPr lang="en-US" b="1" dirty="0"/>
              <a:t>“Have you fallen and hurt yourself in the past year?”, </a:t>
            </a:r>
          </a:p>
          <a:p>
            <a:pPr marL="571500" indent="-457200">
              <a:buFont typeface="+mj-lt"/>
              <a:buAutoNum type="arabicPeriod"/>
            </a:pPr>
            <a:r>
              <a:rPr lang="en-US" b="1" dirty="0"/>
              <a:t>“Have you fallen two or more times in the past year?” (the best predictor of falls-related injury), </a:t>
            </a:r>
          </a:p>
          <a:p>
            <a:pPr marL="571500" indent="-457200">
              <a:buFont typeface="+mj-lt"/>
              <a:buAutoNum type="arabicPeriod"/>
            </a:pPr>
            <a:r>
              <a:rPr lang="en-US" b="1" dirty="0"/>
              <a:t> “Do you fear falling because of balance or gait?”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/>
              <a:t>The Centers for Disease Control and Prevention’s 12-item Stay Independent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Questionnaire </a:t>
            </a:r>
            <a:r>
              <a:rPr lang="en-US" dirty="0">
                <a:solidFill>
                  <a:srgbClr val="00B0F0"/>
                </a:solidFill>
              </a:rPr>
              <a:t>(http://proptrehab.com/wp-content/uploads/2018/09/document9.pdf) </a:t>
            </a:r>
            <a:r>
              <a:rPr lang="en-US" dirty="0"/>
              <a:t>is also a useful screening tool.</a:t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0" y="5114925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399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Balance and gait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Observing patients walking and performing balance maneuvers best assesses balance and gait disorders </a:t>
            </a:r>
          </a:p>
          <a:p>
            <a:r>
              <a:rPr lang="en-US" b="1" dirty="0"/>
              <a:t>ability to maintain a side-by-side, semi-tandem, and full-tandem stance for 10 seconds</a:t>
            </a:r>
          </a:p>
          <a:p>
            <a:r>
              <a:rPr lang="en-US" b="1" dirty="0"/>
              <a:t>resistance to a nudge</a:t>
            </a:r>
            <a:endParaRPr lang="en-US" dirty="0"/>
          </a:p>
          <a:p>
            <a:r>
              <a:rPr lang="en-US" dirty="0"/>
              <a:t> </a:t>
            </a:r>
            <a:r>
              <a:rPr lang="en-US" b="1" dirty="0"/>
              <a:t>stability during a 360-degree turn</a:t>
            </a:r>
          </a:p>
          <a:p>
            <a:r>
              <a:rPr lang="en-US" b="1" dirty="0"/>
              <a:t>Quadriceps strength </a:t>
            </a:r>
            <a:r>
              <a:rPr lang="en-US" dirty="0"/>
              <a:t>can be briefly assessed by observing an older person arising from a hard armless chair without the use of his or her hands</a:t>
            </a:r>
          </a:p>
          <a:p>
            <a:r>
              <a:rPr lang="en-US" dirty="0"/>
              <a:t> </a:t>
            </a:r>
            <a:r>
              <a:rPr lang="en-US" b="1" dirty="0"/>
              <a:t>“up and go” test </a:t>
            </a:r>
            <a:r>
              <a:rPr lang="en-US" dirty="0"/>
              <a:t>is a timed measure of the patients’ ability to rise arm chair, walk 3 m (10 </a:t>
            </a:r>
            <a:r>
              <a:rPr lang="en-US" dirty="0" err="1"/>
              <a:t>ft</a:t>
            </a:r>
            <a:r>
              <a:rPr lang="en-US" dirty="0"/>
              <a:t>), turn, walk back, and sit down again; those</a:t>
            </a:r>
            <a:br>
              <a:rPr lang="en-US" dirty="0"/>
            </a:br>
            <a:r>
              <a:rPr lang="en-US" dirty="0"/>
              <a:t>who </a:t>
            </a:r>
            <a:r>
              <a:rPr lang="en-US" b="1" dirty="0"/>
              <a:t>take longer than 20 seconds to complete the test </a:t>
            </a:r>
            <a:r>
              <a:rPr lang="en-US" dirty="0"/>
              <a:t>should receive further evaluation</a:t>
            </a:r>
          </a:p>
          <a:p>
            <a:r>
              <a:rPr lang="en-US" b="1" dirty="0"/>
              <a:t>Gait speed </a:t>
            </a:r>
            <a:r>
              <a:rPr lang="en-US" dirty="0"/>
              <a:t>is also a helpful marker for recurrent falls. Patients who take </a:t>
            </a:r>
            <a:r>
              <a:rPr lang="en-US" b="1" dirty="0"/>
              <a:t>more than 13 seconds to walk 10 m are more likely to have recurrent falls </a:t>
            </a:r>
            <a:br>
              <a:rPr lang="en-US" b="1" dirty="0"/>
            </a:br>
            <a:endParaRPr lang="en-US" b="1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0477" y="0"/>
            <a:ext cx="2038066" cy="152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380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Fall or fear of fall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History( </a:t>
            </a:r>
            <a:r>
              <a:rPr lang="en-US" b="1" dirty="0" err="1"/>
              <a:t>loc</a:t>
            </a:r>
            <a:r>
              <a:rPr lang="en-US" b="1" dirty="0"/>
              <a:t> , palpitation, trauma, ..)</a:t>
            </a:r>
          </a:p>
          <a:p>
            <a:r>
              <a:rPr lang="en-US" b="1" dirty="0"/>
              <a:t>BP, OH</a:t>
            </a:r>
          </a:p>
          <a:p>
            <a:r>
              <a:rPr lang="en-US" b="1" dirty="0"/>
              <a:t>Assistive device</a:t>
            </a:r>
          </a:p>
          <a:p>
            <a:r>
              <a:rPr lang="en-US" b="1" dirty="0"/>
              <a:t>Visual acuity</a:t>
            </a:r>
          </a:p>
          <a:p>
            <a:r>
              <a:rPr lang="en-US" b="1" dirty="0"/>
              <a:t>Drugs (BNZ,  Alcohol,  anti depressant, ..)</a:t>
            </a:r>
          </a:p>
          <a:p>
            <a:r>
              <a:rPr lang="en-US" b="1" dirty="0"/>
              <a:t>Cog</a:t>
            </a:r>
          </a:p>
          <a:p>
            <a:r>
              <a:rPr lang="en-US" b="1" dirty="0"/>
              <a:t>Gait and balance</a:t>
            </a:r>
          </a:p>
          <a:p>
            <a:r>
              <a:rPr lang="en-US" b="1" dirty="0"/>
              <a:t>Neuromuscular sys</a:t>
            </a:r>
          </a:p>
          <a:p>
            <a:r>
              <a:rPr lang="en-US" b="1" dirty="0"/>
              <a:t>Tremor and rigidity</a:t>
            </a:r>
          </a:p>
          <a:p>
            <a:r>
              <a:rPr lang="en-US" b="1" dirty="0"/>
              <a:t>ECG, </a:t>
            </a:r>
            <a:r>
              <a:rPr lang="en-US" b="1" dirty="0" err="1"/>
              <a:t>Holter</a:t>
            </a:r>
            <a:endParaRPr lang="en-US" b="1" dirty="0"/>
          </a:p>
          <a:p>
            <a:r>
              <a:rPr lang="en-US" b="1" dirty="0"/>
              <a:t>BMD</a:t>
            </a:r>
          </a:p>
          <a:p>
            <a:r>
              <a:rPr lang="en-US" b="1" dirty="0"/>
              <a:t>TREATMENT:</a:t>
            </a:r>
          </a:p>
          <a:p>
            <a:r>
              <a:rPr lang="en-US" b="1" dirty="0"/>
              <a:t>Exe, environmental, </a:t>
            </a:r>
            <a:r>
              <a:rPr lang="en-US" b="1" dirty="0" err="1"/>
              <a:t>vit</a:t>
            </a:r>
            <a:r>
              <a:rPr lang="en-US" b="1" dirty="0"/>
              <a:t> D, </a:t>
            </a:r>
            <a:r>
              <a:rPr lang="en-US" b="1" dirty="0" err="1"/>
              <a:t>Ca</a:t>
            </a:r>
            <a:r>
              <a:rPr lang="en-US" b="1" dirty="0"/>
              <a:t>, PT,OT, hip protection</a:t>
            </a:r>
          </a:p>
          <a:p>
            <a:r>
              <a:rPr lang="en-US" b="1" dirty="0"/>
              <a:t>Cardiovascular , neurologist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fa-I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2804" y="84138"/>
            <a:ext cx="3429000" cy="1333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04" y="1417638"/>
            <a:ext cx="3429000" cy="18954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5701" y="3282525"/>
            <a:ext cx="3276103" cy="1600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5701" y="4995438"/>
            <a:ext cx="3276103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202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 descr="C:\Users\Admin\Desktop\mfig002.gif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086"/>
            <a:ext cx="11086531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9382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137319"/>
            <a:ext cx="10384971" cy="658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8511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375</Words>
  <Application>Microsoft Office PowerPoint</Application>
  <PresentationFormat>Widescreen</PresentationFormat>
  <Paragraphs>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Arial</vt:lpstr>
      <vt:lpstr>Calibri</vt:lpstr>
      <vt:lpstr>Cambria</vt:lpstr>
      <vt:lpstr>Times New Roman</vt:lpstr>
      <vt:lpstr>Wingdings</vt:lpstr>
      <vt:lpstr>Adjacency</vt:lpstr>
      <vt:lpstr>1_Adjacency</vt:lpstr>
      <vt:lpstr>2_Adjacency</vt:lpstr>
      <vt:lpstr>4_Adjacency</vt:lpstr>
      <vt:lpstr>5_Adjacency</vt:lpstr>
      <vt:lpstr>Fall 2023  </vt:lpstr>
      <vt:lpstr>Balance and Gait Impairments and Falling  </vt:lpstr>
      <vt:lpstr>Balance and gait</vt:lpstr>
      <vt:lpstr>Fall or fear of fall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Zhale Zandie</cp:lastModifiedBy>
  <cp:revision>5</cp:revision>
  <dcterms:created xsi:type="dcterms:W3CDTF">2023-06-15T10:17:12Z</dcterms:created>
  <dcterms:modified xsi:type="dcterms:W3CDTF">2025-07-16T18:42:14Z</dcterms:modified>
</cp:coreProperties>
</file>